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notesMasterIdLst>
    <p:notesMasterId r:id="rId4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50" Type="http://schemas.openxmlformats.org/officeDocument/2006/relationships/theme" Target="theme/theme1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4008"/>
            <a:ext cx="137160" cy="5015484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5486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neurosciences au service de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114300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l'apprentissage de la lecture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371600" y="1920240"/>
            <a:ext cx="6400800" cy="365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0116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théorie à la classe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30175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 continue — Enseignement Primaire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Inspection Pédagogique | Maroc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41148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Basé sur les travaux de Stanislas Dehaene et les sciences cognitives appliquées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processus descendants (top-down)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8595360" cy="6858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65836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processus descendants mobilisent les connaissances préalables du lecteur (contexte, syntaxe, lexique) pour guider et accélérer le décodage. Ils vont du "haut" cognitif vers le bas.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371600"/>
            <a:ext cx="82296" cy="594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41732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sémantique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108960" y="1417320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sens de la phrase guide l'anticipation des mots suivants — ex. : « Le chat boit son... » → lait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2084832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74320" y="2084832"/>
            <a:ext cx="82296" cy="594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130552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Connaissances syntaxiques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108960" y="2130552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structure grammaticale permet d'anticiper la classe du mot attendu (nom, verbe...)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4320" y="2798064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798064"/>
            <a:ext cx="82296" cy="594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843784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lexical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108960" y="2843784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le vocabulaire est riche, plus la reconnaissance est rapide — justifie le travail sur le vocabulaire oral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74320" y="3511296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74320" y="3511296"/>
            <a:ext cx="82296" cy="594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3557016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Connaissances encyclopédiques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108960" y="3557016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lecteur mobilise ses savoirs sur le monde pour donner du sens à ce qu'il lit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274320" y="4224528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4224528"/>
            <a:ext cx="82296" cy="594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270248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Mémoire de travail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108960" y="4270248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Maintient les informations déjà lues pour construire la cohérence du texte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conscience phonologique : fondation de la lecture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8595360" cy="59436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6400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Capacité à identifier, manipuler et produire délibérément les sons de la langue parlée, indépendamment du sens des mots.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280160"/>
            <a:ext cx="42062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280160"/>
            <a:ext cx="420624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41732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🔵  Syllabique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" y="1920240"/>
            <a:ext cx="3931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ma-ma-n → 3 syllabes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1280160"/>
            <a:ext cx="42062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1280160"/>
            <a:ext cx="420624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41732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🟢  Infra-syllabique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46320" y="1920240"/>
            <a:ext cx="3931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Distinguer l'attaque et la rime : « chat » = ch + at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3108960"/>
            <a:ext cx="42062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3108960"/>
            <a:ext cx="4206240" cy="7315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324612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🟠  Phonémique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11480" y="3749040"/>
            <a:ext cx="3931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Identifier le premier son : « sol » commence par /s/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09160" y="3108960"/>
            <a:ext cx="42062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3108960"/>
            <a:ext cx="4206240" cy="73152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0" y="324612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🔴  Manipulation phonémique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846320" y="3749040"/>
            <a:ext cx="3931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Substitution, suppression : « fête » sans /f/ → « -ête »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rôle de la vision dans la lecture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rôle de la vision dans la lecture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274320" y="685800"/>
            <a:ext cx="265176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685800"/>
            <a:ext cx="2651760" cy="5029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749808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Fixations &amp; saccades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65760" y="1234440"/>
            <a:ext cx="246888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L'œil ne balaye pas le texte de façon continue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effectue des sauts (saccades) et des arrêts (fixations)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fixation dure 200 à 250 ms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lecteur expert fixe moins souvent que le débutant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L'empan perceptif couvre 7-9 lettres à droite du point de fixation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063240" y="685800"/>
            <a:ext cx="265176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063240" y="685800"/>
            <a:ext cx="265176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54680" y="749808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 des graphèmes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154680" y="1234440"/>
            <a:ext cx="246888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lettres sont traitées en parallèle, pas l'une après l'autre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traits distinctifs (jambages, boucles) sont cruciaux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confusion visuelle (b/d, p/q) est fréquente chez le débutant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typographie et la taille de police influencent la lisibilité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L'espacement entre les lettres facilite la décomposition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852160" y="685800"/>
            <a:ext cx="265176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852160" y="685800"/>
            <a:ext cx="2651760" cy="50292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0" y="749808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l'image au sens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943600" y="1234440"/>
            <a:ext cx="246888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Voie occipito-temporale gauche (VWFA) : reconnaissance de l'image du mot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mot écrit déclenche une activation phonologique automatique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lecteurs experts activent le son même en lisant silencieusement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mise en mémoire de la forme orthographique est progressive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régularité graphème-phonème facilite ce processus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5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III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piliers de l'apprentissage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14400" y="33832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Attention · Engagement actif · Retour d'information · Consolidation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4 piliers de l'apprentissage (Dehaene, 2018)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4206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594360"/>
            <a:ext cx="420624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758952"/>
            <a:ext cx="594360" cy="59436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75895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🎯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43000" y="795528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Pilier 1 : L'attention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1435608"/>
            <a:ext cx="3840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Mécanisme de sélection qui filtre l'information pertinente. Sans attention orientée, aucune mémorisation n'est possible.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09160" y="594360"/>
            <a:ext cx="4206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594360"/>
            <a:ext cx="420624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92040" y="758952"/>
            <a:ext cx="594360" cy="59436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92040" y="75895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⚡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577840" y="795528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Pilier 2 : L'engagement actif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892040" y="1435608"/>
            <a:ext cx="3840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L'élève qui expérimente, teste, prédit apprend mieux que celui qui reçoit passivement. Le cerveau apprend en faisant.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2834640"/>
            <a:ext cx="4206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2834640"/>
            <a:ext cx="4206240" cy="7315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2999232"/>
            <a:ext cx="594360" cy="59436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99923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🔄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143000" y="3035808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Pilier 3 : Le retour d'information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3675888"/>
            <a:ext cx="3840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feedback immédiat et précis permet au cerveau de corriger ses erreurs et de renforcer les connexions synaptiques correctes.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709160" y="2834640"/>
            <a:ext cx="4206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2834640"/>
            <a:ext cx="4206240" cy="7315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892040" y="2999232"/>
            <a:ext cx="594360" cy="59436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92040" y="299923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💾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577840" y="3035808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Pilier 4 : La consolidation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892040" y="3675888"/>
            <a:ext cx="3840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sommeil et la répétition espacée sont indispensables pour transformer l'apprentissage à court terme en mémoire à long terme.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L'attention : mécanismes et implications pédagogiques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41248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d'attention impliqués dans la lecture :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Attention sélective : filtrer le bruit visuel pour se concentrer sur les mots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Attention soutenue : maintenir la concentration sur de longues séquences de texte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Attention partagée : gérer simultanément décodage et compréhension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Facteurs qui perturbent l'attention :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Surcharge sensorielle : salles bruyantes, textes surchargés visuellement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Anxiété scolaire et stress (cortisol inhibe la consolidation mémorielle)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Manque de sommeil (impact direct sur l'attention et la mémoire de travail)</a:t>
            </a:r>
            <a:endParaRPr lang="en-US" sz="1600" dirty="0"/>
          </a:p>
          <a:p>
            <a:pPr indent="0" marL="0">
              <a:buNone/>
            </a:pPr>
            <a:r>
              <a:rPr lang="en-US" sz="15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L'enseignant doit être gestionnaire d'attention avant d'être transmetteur de savoirs.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Pédagogie de l'attention : conseils pratiques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CONSEILS PÉDAGOGIQUES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1005840"/>
            <a:ext cx="832104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Installez des rituels de démarrage : une comptine phonologique, un exercice de respiration ou une chanson courte pour canaliser l'attention en début de séance de lecture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Variez le rythme des activités toutes les 10–15 minutes — la durée maximale d'attention soutenue d'un élève de CP est d'environ 10 minutes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Réduisez les distracteurs visuels : tableaux surchargés, affichages excessifs près du tableau noir nuisent à la focalisation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Utilisez le nom des élèves pour maintenir l'engagement lors des activités collectives de décodage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Planifiez les apprentissages nouveaux et complexes en début de matinée (pic d'attention cognitive entre 9h et 11h30)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Intégrez des pauses actives courtes (étirements, respiration) pour réinitialiser l'attention toutes les 20–25 minutes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L'engagement actif : le cerveau apprend en faisant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41248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Principe fondamental :</a:t>
            </a:r>
            <a:endParaRPr lang="en-US" sz="16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cerveau retient mieux ce qu'il a construit lui-même que ce qu'il a reçu passivement. L'effort cognitif consolide les apprentissages.</a:t>
            </a:r>
            <a:endParaRPr lang="en-US" sz="1600" dirty="0"/>
          </a:p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Formes d'engagement actif en lecture :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à voix haute avec décodage explicite et conscient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Manipulation de syllabes et de phonèmes (découpages, substitutions, fusions)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Activités de prédiction : anticiper la suite d'un texte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Jeux de mots : anagrammes, charades phonologiques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écrite liée à la lecture : l'élève relie ce qu'il lit à ce qu'il écrit</a:t>
            </a:r>
            <a:endParaRPr lang="en-US" sz="16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L'élève passif mémorise peu ; l'élève actif encode profondément.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retour d'information (feedback) en lecture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8595360" cy="64008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658368"/>
            <a:ext cx="8229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cerveau apprend par comparaison entre ce qu'il prédit et ce qui se passe réellement. L'erreur est une information précieuse — non une faiblesse.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325880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325880"/>
            <a:ext cx="82296" cy="74980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399032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immédiat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00400" y="1399032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Correction dès l'erreur — l'enseignant signale tout de suite le mauvais décodage et propose la bonne segmentation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2240280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74320" y="2240280"/>
            <a:ext cx="82296" cy="7498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313432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correctif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00400" y="2313432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se limiter à « faux » : expliquer POURQUOI c'est incorrect et quel règle s'applique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4320" y="3154680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3154680"/>
            <a:ext cx="82296" cy="749808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227832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positif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200400" y="3227832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Valoriser les tentatives et les progrès — renforce la dopamine et la motivation à persévérer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74320" y="4069080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74320" y="4069080"/>
            <a:ext cx="82296" cy="74980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142232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Auto-évaluation guidée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200400" y="4142232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Apprendre à l'élève à s'auto-corriger : relire, comparer avec le modèle, repérer sa propre erreur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consolidation mémorielle : le rôle du sommeil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41248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Consolidation = transfert de la mémoire à court terme vers la mémoire à long terme</a:t>
            </a:r>
            <a:endParaRPr lang="en-US" sz="15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 le sommeil, le cerveau rejoue les apprentissages de la journée et renforce les connexions synaptiques (hippocampe → cortex)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Implications concrètes pour l'enseignant :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Révision le soir de ce qui a été appris le matin — effet d'encodage renforcé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Pratique espacée : revoir une règle de décodage à J+1, J+3, J+7 (courbe de l'oubli d'Ebbinghaus)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enfants de 6–7 ans ont besoin de 10–11 heures de sommeil par nuit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Communiquer aux parents l'importance du sommeil sur les performances scolaires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répétition espacée :</a:t>
            </a:r>
            <a:endParaRPr lang="en-US" sz="1500" dirty="0"/>
          </a:p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Réviser à intervalles croissants &gt; réviser en masse (bachotage). Prévoir des rappels systématiques de chaque correspondance graphème-phonème apprise.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de la formation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85800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85800"/>
            <a:ext cx="82296" cy="7132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85800"/>
            <a:ext cx="365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731520"/>
            <a:ext cx="7863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Comprendre les bases neurobiologiques de l'apprentissage de la lecture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1554480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554480"/>
            <a:ext cx="82296" cy="71323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1554480"/>
            <a:ext cx="365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22960" y="1600200"/>
            <a:ext cx="7863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Maîtriser le concept de recyclage neuronal (S. Dehaene)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74320" y="2423160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423160"/>
            <a:ext cx="82296" cy="71323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2423160"/>
            <a:ext cx="365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2960" y="2468880"/>
            <a:ext cx="7863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Distinguer les processus ascendants et descendants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274320" y="3291840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291840"/>
            <a:ext cx="82296" cy="7132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3291840"/>
            <a:ext cx="365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22960" y="3337560"/>
            <a:ext cx="7863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Saisir le rôle de la conscience phonologique et de la vision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274320" y="4160520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4160520"/>
            <a:ext cx="82296" cy="71323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11480" y="4160520"/>
            <a:ext cx="365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822960" y="4206240"/>
            <a:ext cx="7863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Traduire les apports des neurosciences en pratiques de classe adaptées au contexte marocain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mémoire de travail dans l'apprentissage de la lecture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40080"/>
            <a:ext cx="402336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Rôle en lecture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Maintient temporairement les phonèmes décodés le temps d'assembler le mot complet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Permet de retenir les mots d'une phrase pour en saisir le sens global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Capacité limitée : 4 à 7 éléments chez l'adulte, moins chez l'enfant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surcharge bloque la compréhension : l'élève décode mais ne comprend pas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 se libère progressivement avec l'automatisation du décodage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846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46320" y="640080"/>
            <a:ext cx="402336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Soutien pédagogique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83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Proposer des phrases courtes au début de l'apprentissage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Utiliser des textes avec un vocabulaire familier pour réduire la charge lexicale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Éviter les consignes multiples complexes lors des activités de lecture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Mettre en place des supports visuels (tableaux de correspondances) pour décharger la mémoire de travail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lecture répétée d'un même texte réduit la charge cognitive et libère des ressources pour la compréhension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EF3C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Émotions et apprentissage de la lecture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685800"/>
            <a:ext cx="8412480" cy="146304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685800"/>
            <a:ext cx="91440" cy="14630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777240"/>
            <a:ext cx="8046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Les émotions ne sont pas des obstacles à l'apprentissage : elles en sont la condition. Le cerveau émotionnel (amygdale) module directement l'encodage mémoriel. »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82880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Antonio Damasio, L'Erreur de Descartes, 1994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2331720"/>
            <a:ext cx="841248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Émotions positives → libération de dopamine → renforcement des connexions synaptiques → meilleure mémorisation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Anxiété de lecture (dyslexophobie) → activation de l'amygdale → blocage de l'hippocampe → effacement mémoriel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climat de classe sécurisant et bienveillant est une condition neurobiologique de l'apprentissage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valorisation des tentatives (même incorrectes) favorise la prise de risque cognitive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activités de lecture à valeur affective (histoires culturellement proches) facilitent l'encodage émotionnel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0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 : mobiliser les 4 piliers dans une séance de lecture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CONSEILS PÉDAGOGIQUES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1005840"/>
            <a:ext cx="832104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ATTENTION : Débutez toujours par une courte activité d'accroche (devinette phonologique, comptine, image mystère) pour orienter l'attention vers les objectifs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ACTIF : Privilégiez les activités de manipulation physique des phonèmes (cartons-syllabes, jetons, lettres magnétiques) avant le travail sur l'écrit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RETOUR D'INFORMATION : Pratiquez la correction orale immédiate et bienveillante. Utilisez le tableau pour réécrire correctement le mot mal décodé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CONSOLIDATION : Terminez chaque séance par 5 minutes de révision des correspondances graphème-phonème apprises. Proposez une mini-dictée de syllabes en guise de clôture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Articulez ces quatre piliers dans toutes vos séances : attention → apprentissage actif → correction → consolidation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5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IV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L'automatisme et la fluidité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14400" y="33832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l'effort conscient au décodage automatique</a:t>
            </a: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L'automatisation du décodage : un objectif central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8595360" cy="7315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65836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L'automatisation signifie que le décodage devient si rapide et si économique qu'il ne mobilise plus de ressources cognitives conscientes, libérant ainsi la mémoire de travail pour la compréhension.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417320"/>
            <a:ext cx="85953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417320"/>
            <a:ext cx="1097280" cy="105156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417320"/>
            <a:ext cx="1097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Débutant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08760" y="1490472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Stade alphabétique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508760" y="1920240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L'élève applique consciemment chaque règle de conversion graphème-phonème. Lecture lente, laborieuse, syllabique. L'attention est entièrement mobilisée par le décodage.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74320" y="2624328"/>
            <a:ext cx="85953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74320" y="2624328"/>
            <a:ext cx="1097280" cy="10515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4320" y="2624328"/>
            <a:ext cx="1097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Intermédiaire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508760" y="2697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Stade orthographique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508760" y="3127248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L'élève reconnaît des unités de plus en plus larges : bigrammes, morphèmes, mots fréquents. La lecture s'accélère progressivement.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831336"/>
            <a:ext cx="85953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831336"/>
            <a:ext cx="1097280" cy="10515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3831336"/>
            <a:ext cx="1097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508760" y="3904488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Stade lexical automatique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508760" y="4334256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reconnaissance du mot est instantanée (&lt;150 ms). L'attention est entièrement disponible pour la compréhension et l'interprétation du texte.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fluidité en lecture : définition et composantes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41248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fluidité = précision + rapidité + prosodie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Précision : lire les mots correctement, sans erreur de décodage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Rapidité (vitesse) : lire à un rythme permettant la compréhension — ni trop lent (pénalise la mémoire de travail), ni trop rapide (néglige la compréhension)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Prosodie : lire avec l'intonation, le rythme et l'expression appropriés au texte</a:t>
            </a:r>
            <a:endParaRPr lang="en-US" sz="1800" dirty="0"/>
          </a:p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Repères normatifs (fin de CE1 / fin de CP marocain) :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 60–80 mots par minute en lecture à voix haute, avec bonne compréhension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Moins de 5 % d'erreurs de décodage sur un texte de niveau adapté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Réponses correctes aux questions de compréhension explicite supérieures à 80 %</a:t>
            </a:r>
            <a:endParaRPr lang="en-US" sz="1800" dirty="0"/>
          </a:p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fluidité est le pont entre le décodage et la compréhension.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0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 la fluidité : stratégies pédagogiques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CONSEILS PÉDAGOGIQUES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1005840"/>
            <a:ext cx="832104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répétée : faire relire 3 à 4 fois le même texte court — à chaque relecture, la vitesse et la précision augmentent (renforcement des traces mnésiques)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en écho : l'enseignant lit une phrase, l'élève répète immédiatement — le modèle prosodique est imité et intégré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en chœur : tous les élèves lisent ensemble à voix haute — réduit l'anxiété et expose simultanément au modèle oral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par paires (Pair Reading) : un élève plus avancé lit en tandem avec un élève plus faible, avec alternance progressive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Chronomètre de fluidité : mesurer le nombre de mots lus correctement par minute, noter les progrès, valoriser l'évolution personnelle (pas la comparaison entre élèves)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Théâtre de lecteurs : lire un texte dialogué à voix haute pour une performance — motive l'entraînement répété et la prosodie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Neurologie de la fluidité : ce que le cerveau fait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41248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 le décodage s'automatise :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VWFA traite les mots en 150 ms au lieu de 400–500 ms chez le débutant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ganglions de la base et le cervelet prennent en charge les séquences automatisées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cortex préfrontal se libère pour gérer la compréhension, l'inférence et l'interprétation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Parallèle avec l'apprentissage de la conduite automobile :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conducteur débutant pense à chaque geste (levier, pédale, rétroviseur) — charge cognitive maximale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conducteur expert conduit "sans y penser" et peut converser simultanément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même, l'élève expert lit sans effort de décodage et consacre toute son attention au sens du texte</a:t>
            </a:r>
            <a:endParaRPr lang="en-US" sz="1500" dirty="0"/>
          </a:p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L'automatisme n'est pas un don — c'est le fruit d'un entraînement structuré et répété.</a:t>
            </a:r>
            <a:endParaRPr lang="en-US" sz="15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décodage syllabique : base de l'automatisation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40080"/>
            <a:ext cx="402336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la syllabe ?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syllabe est l'unité de traitement de la parole la plus naturelle pour le jeune enfant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 constitue le pont entre l'oral et l'écrit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découpage syllabique est plus accessible que l'identification phonémique isolée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L'arabe comme le français sont des langues à syllabe de base ouverte (CV)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Maîtriser la syllabe CVC, CCV, CCVC prépare au décodage de tous les mots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syllabe oriente naturellement vers la conscience phonémique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846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46320" y="640080"/>
            <a:ext cx="402336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Séquence d'enseignement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83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Présenter le graphème et son phonème isolément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Combiner consonnes + voyelles pour former des syllabes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Enchaîner des syllabes pour former des mots décodables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Intégrer les mots dans des phrases simples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Passer progressivement aux mots irréguliers (mots-outils) après consolidation du code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Lire des textes dont 90 %+ des mots sont décodables</a:t>
            </a:r>
            <a:endParaRPr lang="en-US" sz="1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Progression graphème-phonème : du simple au complexe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859536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594360"/>
            <a:ext cx="1280160" cy="7589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594360"/>
            <a:ext cx="12801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Période 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691640" y="667512"/>
            <a:ext cx="704088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Voyelles : a, i, u, o, 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Consonnes continues : s, f, l, m, r, v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481328"/>
            <a:ext cx="859536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481328"/>
            <a:ext cx="1280160" cy="7589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1481328"/>
            <a:ext cx="12801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Période 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691640" y="1554480"/>
            <a:ext cx="704088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Consonnes occlusives : p, b, t, d, k, g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Syllabes CV : pa, bo, li, su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" y="2368296"/>
            <a:ext cx="859536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368296"/>
            <a:ext cx="1280160" cy="75895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2368296"/>
            <a:ext cx="12801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Période 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691640" y="2441448"/>
            <a:ext cx="704088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Digrammes consonantiques : ch, ou, on, an, in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Syllabes CVC : bol, pas, lit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255264"/>
            <a:ext cx="859536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255264"/>
            <a:ext cx="1280160" cy="75895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3255264"/>
            <a:ext cx="12801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Période 4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691640" y="3328416"/>
            <a:ext cx="704088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Groupes consonantiques : br, pl, tr, gr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Syllabes complexes CCVC, CVCC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74320" y="4142232"/>
            <a:ext cx="859536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4142232"/>
            <a:ext cx="1280160" cy="758952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4142232"/>
            <a:ext cx="12801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Période 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691640" y="4215384"/>
            <a:ext cx="704088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Phonèmes complexes : eau, oi, au, ain, ein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Mots plurisyllabiques — textes intégraux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la présentation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21792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21792"/>
            <a:ext cx="594360" cy="62179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621792"/>
            <a:ext cx="594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694944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98080" y="71323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1–3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1353312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353312"/>
            <a:ext cx="594360" cy="62179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53312"/>
            <a:ext cx="594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0120" y="1426464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cerveau lecteur : zones et fonctions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498080" y="144475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4–12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74320" y="2084832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084832"/>
            <a:ext cx="594360" cy="62179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084832"/>
            <a:ext cx="594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60120" y="2157984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piliers de l'apprentissage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498080" y="217627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13–22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2816352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2816352"/>
            <a:ext cx="594360" cy="62179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" y="2816352"/>
            <a:ext cx="594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60120" y="2889504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L'automatisme et la fluidité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498080" y="29077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23–32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274320" y="3547872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3547872"/>
            <a:ext cx="594360" cy="621792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74320" y="3547872"/>
            <a:ext cx="594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60120" y="3621024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pratiques pour les enseignants marocains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498080" y="363931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33–40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274320" y="4279392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74320" y="4279392"/>
            <a:ext cx="594360" cy="621792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74320" y="4279392"/>
            <a:ext cx="594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60120" y="4352544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bibliographie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498080" y="437083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41–45</a:t>
            </a:r>
            <a:endParaRPr lang="en-US" sz="1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Détection précoce des difficultés de lecture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41248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Signaux d'alerte à observer dès la grande section/CP :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Difficulté persistante à segmenter les mots en syllabes à l'oral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Confusion récurrente entre phonèmes proches : /p/ et /b/, /t/ et /d/, /f/ et /v/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Incapacité à retenir les correspondances graphème-phonème après entraînement répété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Confusion visuelle persistante entre lettres miroir : b/d, p/q, n/u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très lente avec nombreuses hésitations même sur des mots simples déjà travaillés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Profils spécifiques :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Dyslexie phonologique : déficit dans la conversion graphème-phonème — voie phonologique déficitaire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Dyslexie de surface : difficultés avec les mots irréguliers — voie lexicale déficitaire</a:t>
            </a:r>
            <a:endParaRPr lang="en-US" sz="1500" dirty="0"/>
          </a:p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Signalement précoce à l'équipe médico-sociale pour bilan orthophonique (avant 7 ans).</a:t>
            </a:r>
            <a:endParaRPr lang="en-US" sz="1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0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Différenciation pédagogique et automatisation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CONSEILS PÉDAGOGIQUES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1005840"/>
            <a:ext cx="832104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les élèves en difficulté : proposez des flashcards graphème-phonème à réviser quotidiennement (5 minutes en début de séance) — répétition distribuée pour consolider les correspondances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les élèves avancés : offrez des textes légèrement au-dessus de leur niveau actuel (zone proximale de développement) — défi cognitif contrôlé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Groupes de compétences flexibles : constituez des groupes temporaires selon les acquisitions phonémiques et réorganisez-les régulièrement en fonction des progrès observés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Utilisation des erreurs comme données : analysez les erreurs récurrentes de la classe pour identifier les phonèmes ou syllabes à renforcer collectivement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Matériel sensoriel multi-canal : lettres rugueuses, tableaux blancs individuels, ardoises — l'encodage multi-sensoriel renforce les traces mnésiques</a:t>
            </a:r>
            <a:endParaRPr lang="en-US" sz="1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Évaluation de la fluidité : outils et indicateurs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40080"/>
            <a:ext cx="8595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40080"/>
            <a:ext cx="82296" cy="9144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13232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à voix haute chronométrée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0972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Mesurer les mots lus correctement par minute (MLCM) sur un texte calibré — indicateur direct de fluidité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719072"/>
            <a:ext cx="8595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719072"/>
            <a:ext cx="82296" cy="9144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792224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des erreurs (miscue analysis)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2176272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Identifier le type d'erreur : substitution, omission, ajout — pour cibler l'intervention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" y="2798064"/>
            <a:ext cx="8595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798064"/>
            <a:ext cx="82296" cy="91440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2871216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Questionnaire de compréhension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3255264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Évaluer si la compréhension suit la vitesse de lecture — fluidité sans compréhension = problème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877056"/>
            <a:ext cx="8595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877056"/>
            <a:ext cx="82296" cy="9144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3950208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Grille d'observation systématique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3342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Observer les comportements de lecture : doigt sur les mots, mouvements des lèvres, hésitations, retours en arrière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DC2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5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V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pratiques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14400" y="33832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les enseignants marocains de l'école primaire</a:t>
            </a:r>
            <a:endParaRPr lang="en-US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contexte marocain : enjeux et spécificités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21792"/>
            <a:ext cx="859536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21792"/>
            <a:ext cx="82296" cy="9601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Multilinguisme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078992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L'élève marocain est souvent exposé à l'arabe dialectal, l'amazighe, le français et l'arabe standard — chaque langue sollicite des circuits phonologiques distincts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719072"/>
            <a:ext cx="859536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719072"/>
            <a:ext cx="82296" cy="9601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77393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Diglossie arabe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2176272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distance entre l'arabe dialectal (langue maternelle) et l'arabe standard (langue d'enseignement) crée un double défi : apprendre à lire ET maîtriser une langue seconde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" y="2816352"/>
            <a:ext cx="859536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816352"/>
            <a:ext cx="82296" cy="96012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287121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Système alphabétique arabe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3273552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Écriture de droite à gauche, lettres contextuelles (4 formes), voyelles courtes souvent omises dans les textes courants — spécificité neurologique à intégrer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913632"/>
            <a:ext cx="859536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913632"/>
            <a:ext cx="82296" cy="9601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396849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Ressources et effectifs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370832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Classes souvent chargées (30-45 élèves), ressources matérielles limitées — nécessité de stratégies à faible coût et haute efficacité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Neurosciences et lecture de l'arabe : spécificités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40080"/>
            <a:ext cx="402336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Similitudes avec le français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VWFA s'active aussi pour la lecture de l'arabe et de l'amazighe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conscience phonologique est un prédicteur universel de la réussite en lecture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quatre piliers de l'apprentissage s'appliquent à toutes les langues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L'automatisation du décodage suit les mêmes stades dans toutes les langues alphabétiques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recyclage neuronal opère de manière similaire pour tout système d'écriture alphabétique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846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46320" y="640080"/>
            <a:ext cx="4023360" cy="7315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Spécificités de l'arabe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83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morphologie racinaire (trilitère) enrichit la conscience morphologique — atout pour la lecture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L'absence des voyelles courtes dans les textes courants mobilise davantage les processus descendants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direction d'écriture (droite → gauche) implique un entraînement visuel spécifique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lettres contextuelles exigent un entraînement supplémentaire à la reconnaissance graphique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L'exposé préalable à l'arabe standard oral facilite le décodage de l'arabe écrit</a:t>
            </a:r>
            <a:endParaRPr lang="en-US" sz="13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de séance de lecture (45 min) — Classe marocaine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03504"/>
            <a:ext cx="8595360" cy="768096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03504"/>
            <a:ext cx="1005840" cy="76809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603504"/>
            <a:ext cx="10058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0–5 min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417320" y="658368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train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417320" y="1014984"/>
            <a:ext cx="7315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Révision des phonèmes/graphèmes de la leçon précédente. Flashcards + lecture chœur. Activation de la mémoire à long terme.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1499616"/>
            <a:ext cx="8595360" cy="768096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499616"/>
            <a:ext cx="1005840" cy="768096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499616"/>
            <a:ext cx="10058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5–15 min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417320" y="1554480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Découverte du phonème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417320" y="1911096"/>
            <a:ext cx="7315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Présentation du nouveau graphème. Observation → discrimination auditive → articulation → écriture dans l'air. Engagement multisensoriel.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74320" y="2395728"/>
            <a:ext cx="8595360" cy="768096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395728"/>
            <a:ext cx="1005840" cy="768096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395728"/>
            <a:ext cx="10058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15–25 min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417320" y="2450592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Entraînement guidé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417320" y="2807208"/>
            <a:ext cx="7315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de syllabes, pseudo-mots, mots décodables au tableau. Corrections immédiates. Lecture individuelle sur ardoise.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3291840"/>
            <a:ext cx="8595360" cy="768096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3291840"/>
            <a:ext cx="1005840" cy="768096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" y="3291840"/>
            <a:ext cx="10058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25–35 min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417320" y="3346704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de texte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417320" y="3703320"/>
            <a:ext cx="7315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Texte décodable correspondant aux phonèmes appris. Lecture à voix haute par paires ou individuelle. Questionnaire de compréhension oral.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274320" y="4187952"/>
            <a:ext cx="8595360" cy="768096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4187952"/>
            <a:ext cx="1005840" cy="768096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74320" y="4187952"/>
            <a:ext cx="10058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35–45 min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417320" y="4242816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417320" y="4599432"/>
            <a:ext cx="7315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orale ou écrite liée au texte. Mini-dictée de syllabes. Annonce du travail à la maison : relecture du texte 2 fois.</a:t>
            </a:r>
            <a:endParaRPr lang="en-US" sz="11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0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Activités phonologiques adaptées au contexte marocain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CONSEILS PÉDAGOGIQUES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1005840"/>
            <a:ext cx="832104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Comptines et chansons en arabe standard : sélectionner des comptines riches en allitérations et en rimes pour développer la conscience phonémique dans un cadre culturellement ancré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 du « mot caché » : prononcer un mot en supprimant le premier phonème — les élèves devinent le phonème manquant. Adapté aux mots de l'environnement quotidien marocain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Triez les images : catégoriser des images selon leur son initial — exercice réalisable avec des images du quotidien local (souk, tajine, argan, Atlas...)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partagée de textes du programme officiel marocain avec découpage syllabique explicite au tableau — lier les neurosciences aux supports officiels existants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Exploitation du manuel Miftah Al Madrassi : planifier une progression explicite graphème-phonème sur le calendrier des 36 semaines scolaires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Correspondance école-famille : fiche hebdomadaire bilingue (arabe/français) envoyée aux parents avec les phonèmes travaillés et des activités de révision orales simples à faire à la maison</a:t>
            </a:r>
            <a:endParaRPr lang="en-US" sz="1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Aménager la classe pour soutenir l'apprentissage de la lecture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40080"/>
            <a:ext cx="402336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Environnement matériel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Frise alphabétique illustrée au niveau des yeux des élèves (graphème + image + phonème)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de correspondances graphème-phonème accessible en permanence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Boîtes de lettres mobiles ou lettres magnétiques pour la manipulation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Bibliothèque de classe avec textes décodables de niveaux progressifs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Coins de lecture calmes et confortables pour la pratique autonome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Affichage des mots-outils fréquents appris dans la semaine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846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46320" y="640080"/>
            <a:ext cx="4023360" cy="7315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Environnement humain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83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Routines de lecture quotidienne : même heure, même rituel — la prévisibilité réduit l'anxiété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de l'erreur bienveillante : affiches motivantes, célébration des progrès collectifs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Responsabilisation : chaque élève tient un cahier de suivi de ses progrès en lecture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offerte quotidienne : l'enseignant lit à voix haute 5–10 min (modèle prosodique)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Partenariat avec les parents : conseils pratiques pour lire 10 min par jour à la maison</a:t>
            </a:r>
            <a:endParaRPr lang="en-US" sz="13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Ressources et outils numériques pour l'enseignant marocain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41248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Ressources institutionnelles :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Portail Taalimtice (MEN Maroc) : ressources numériques officielles pour l'enseignement primaire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Programmes officiels et guides pédagogiques du Ministère de l'Éducation Nationale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Inspections académiques régionales : relais pédagogiques et formations continues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Ressources scientifiques accessibles gratuitement :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Fondation La main à la pâte (lamap.org) : outils neurosciences pour les enseignants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 et formations en ligne : MOOCs sur l'enseignement de la lecture (ex. Coursera, FUN)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Chaîne YouTube de Stanislas Dehaene : conférences accessibles sur les neurosciences de la lecture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Logiciel Elsa (Evaluation de la Lecture en Situation Authentique) : évaluation diagnostique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2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5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II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cerveau lecteur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14400" y="33832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Zones, fonctions et réseaux neuronaux impliqués dans la lecture</a:t>
            </a:r>
            <a:endParaRPr lang="en-US" sz="1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d'action : 10 engagements de l'enseignant lecteur-expert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21792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758952"/>
            <a:ext cx="457200" cy="45720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58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32688" y="694944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J'enseigne le code graphème-phonème de manière explicite, systématique et progressive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499616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5760" y="1636776"/>
            <a:ext cx="457200" cy="45720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16367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32688" y="1572768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consacre au moins 45 minutes quotidiennes à l'enseignement de la lecture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377440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514600"/>
            <a:ext cx="457200" cy="45720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" y="2514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32688" y="2450592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pratique la lecture à voix haute répétée comme entraînement à la fluidité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255264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392424"/>
            <a:ext cx="457200" cy="45720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33924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32688" y="3328416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fournis un feedback immédiat, précis et bienveillant à chaque erreur de décodage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74320" y="4133088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65760" y="4270248"/>
            <a:ext cx="457200" cy="45720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4270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2688" y="4206240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différencie mes activités selon le niveau phonologique de chaque élève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09160" y="621792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00600" y="758952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00600" y="758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367528" y="694944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J'observe et je note les progrès individuels avec une grille de suivi hebdomadaire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709160" y="1499616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800600" y="1636776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00600" y="16367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367528" y="1572768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J'intègre des activités phonologiques orales avant chaque leçon d'écriture-lecture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709160" y="2377440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800600" y="2514600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00600" y="2514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367528" y="2450592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lis à voix haute chaque jour pour offrir un modèle prosodique à mes élèves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709160" y="3255264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800600" y="3392424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00600" y="33924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5367528" y="3328416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communique régulièrement avec les familles sur les acquis et les difficultés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4709160" y="4133088"/>
            <a:ext cx="4206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800600" y="4270248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00600" y="4270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5367528" y="4206240"/>
            <a:ext cx="34290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me forme continuellement aux avancées des neurosciences de l'éducation</a:t>
            </a:r>
            <a:endParaRPr lang="en-US" sz="11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1A2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5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VI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bibliographie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14400" y="33832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Synthèse, perspectives et références</a:t>
            </a:r>
            <a:endParaRPr lang="en-US" sz="1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 : ce que les neurosciences nous enseignent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594360"/>
            <a:ext cx="82296" cy="62179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0080"/>
            <a:ext cx="8229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La lecture est une invention culturelle qui nécessite un enseignement explicite et structuré du code alphabétique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344168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344168"/>
            <a:ext cx="82296" cy="62179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389888"/>
            <a:ext cx="8229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Le recyclage neuronal (Dehaene) confirme que la phonologie est la clé de voûte du décodage : enseigner la conscience phonologique dès le préscolaire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2093976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74320" y="2093976"/>
            <a:ext cx="82296" cy="62179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139696"/>
            <a:ext cx="8229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Les processus ascendants (décodage) et descendants (contexte, sens) sont complémentaires — l'enseignement efficace mobilise les deux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843784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74320" y="2843784"/>
            <a:ext cx="82296" cy="62179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2889504"/>
            <a:ext cx="8229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L'automatisation du décodage libère la mémoire de travail pour la compréhension — objectif central de l'enseignement de la lecture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593592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593592"/>
            <a:ext cx="82296" cy="621792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3639312"/>
            <a:ext cx="8229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Les quatre piliers (attention, engagement, feedback, consolidation) sont des principes neurobiologiques universels applicables dans chaque classe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274320" y="4343400"/>
            <a:ext cx="85953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4343400"/>
            <a:ext cx="82296" cy="62179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4389120"/>
            <a:ext cx="8229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Le contexte multilingue marocain est une richesse cognitive — la conscience phonologique développée en arabe transfère vers l'amazighe et le français</a:t>
            </a:r>
            <a:endParaRPr lang="en-US" sz="1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1A2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aux enseignants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8229600" cy="192024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005840"/>
            <a:ext cx="91440" cy="19202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097280"/>
            <a:ext cx="78638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Vous n'êtes pas de simples transmetteurs de syllabes. Vous êtes des architectes du cerveau de vos élèves. Chaque correction bienveillante, chaque activité phonologique, chaque lecture à voix haute remodèle littéralement les réseaux neuronaux de chaque enfant assis devant vous.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306324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neurosciences ne remplacent pas votre expertise pédagogique — elles l'éclairent, la valident et la renforcent. C'est dans l'alliance entre la science et votre art d'enseigner que réside le vrai pouvoir de transformation.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4348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Bonne continuation dans votre noble mission.</a:t>
            </a:r>
            <a:endParaRPr lang="en-US" sz="1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Bibliographie essentielle (1/2)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21792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21792"/>
            <a:ext cx="82296" cy="74980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58368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Dehaene, S. (2007)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969264"/>
            <a:ext cx="8321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Neurones de la lecture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170432"/>
            <a:ext cx="83210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Odile Jacob, Paris — Ouvrage fondateur sur le recyclage neuronal et la VWFA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74320" y="1508760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508760"/>
            <a:ext cx="82296" cy="7498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545336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Dehaene, S. (2018)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1856232"/>
            <a:ext cx="8321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Apprendre ! Les talents du cerveau, le défi des machines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" y="2057400"/>
            <a:ext cx="83210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Odile Jacob, Paris — Synthèse des 4 piliers de l'apprentissage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2395728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395728"/>
            <a:ext cx="82296" cy="749808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432304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Dehaene, S. (2011)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2743200"/>
            <a:ext cx="8321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Lire : La grande aventure du cerveau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2944368"/>
            <a:ext cx="83210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Odile Jacob, Paris — Adaptation grand public des neurosciences de la lecture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74320" y="3282696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3282696"/>
            <a:ext cx="82296" cy="74980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3319272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Coltheart, M. et al. (2001)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3630168"/>
            <a:ext cx="8321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DRC : A dual route cascaded model of visual word recognition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" y="3831336"/>
            <a:ext cx="83210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Psychological Review, 108(1) — Modèle théorique de la double voie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4169664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4169664"/>
            <a:ext cx="82296" cy="749808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4206240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Adams, M.J. (1990)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7200" y="4517136"/>
            <a:ext cx="8321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Beginning to Read: Thinking and Learning about Print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" y="4718304"/>
            <a:ext cx="83210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Press — Référence classique sur l'enseignement de la lecture</a:t>
            </a:r>
            <a:endParaRPr lang="en-US" sz="1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Bibliographie essentielle (2/2)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21792"/>
            <a:ext cx="85953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21792"/>
            <a:ext cx="82296" cy="6858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58368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Morais, J. (1994)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932688"/>
            <a:ext cx="8321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L'art de lire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124712"/>
            <a:ext cx="8321040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Odile Jacob, Paris — Fondements de la conscience phonologique et de la lecture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74320" y="1426464"/>
            <a:ext cx="85953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426464"/>
            <a:ext cx="82296" cy="6858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463040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Goswami, U. &amp; Bryant, P. (1990)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1737360"/>
            <a:ext cx="8321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Phonological Skills and Learning to Read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" y="1929384"/>
            <a:ext cx="8321040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Lawrence Erlbaum — Revue des études sur la phonologie et la lecture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2231136"/>
            <a:ext cx="85953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231136"/>
            <a:ext cx="82296" cy="68580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267712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Perfetti, C.A. (1985)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2542032"/>
            <a:ext cx="8321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Ability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2734056"/>
            <a:ext cx="8321040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Oxford University Press — Modèle verbal efficiency et fluidité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74320" y="3035808"/>
            <a:ext cx="85953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3035808"/>
            <a:ext cx="82296" cy="6858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3072384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 Scientifique de l'Éducation Nationale (2019)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3346704"/>
            <a:ext cx="8321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Recommandations sur l'apprentissage de la lecture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" y="3538728"/>
            <a:ext cx="8321040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Ministère de l'Éducation Nationale (France) — Synthèse opérationnelle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3877056"/>
            <a:ext cx="8595360" cy="109728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74320" y="3877056"/>
            <a:ext cx="82296" cy="10972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4014216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pour votre engagement au service de l'éducation de nos enfants.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02920" y="4498848"/>
            <a:ext cx="8138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neurosciences vous donnent la science — vous y ajoutez l'humanité.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EF3C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cerveau n'est pas fait pour lire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685800"/>
            <a:ext cx="8412480" cy="146304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685800"/>
            <a:ext cx="91440" cy="14630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777240"/>
            <a:ext cx="8046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L'être humain n'est pas biologiquement prédisposé à lire. La lecture est une invention culturelle récente, il y a environ 5 000 ans. »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82880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Stanislas Dehaene, Le Code de la conscience, 2014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2331720"/>
            <a:ext cx="841248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Contrairement au langage oral, la lecture ne possède pas de base génétique dédiée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cerveau doit donc "recycler" des réseaux neuronaux existants pour apprendre à lire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processus est long, demande un enseignement explicite et structuré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neurosciences nous indiquent précisément quelles régions sont mobilisées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Comprendre ce mécanisme aide l'enseignant à mieux cibler ses interventions pédagogiques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recyclage neuronal (Dehaene, 2004)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21792"/>
            <a:ext cx="8595360" cy="137160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21792"/>
            <a:ext cx="91440" cy="13716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94944"/>
            <a:ext cx="8138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recyclage neuronal désigne le processus par lequel le cerveau détourne des circuits neuronaux initialement consacrés à d'autres fonctions (reconnaissance des objets, visages) afin de les spécialiser dans la reconnaissance des lettres et des mots écrits.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" y="210312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2103120"/>
            <a:ext cx="82296" cy="80467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48840"/>
            <a:ext cx="2286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 évolutive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834640" y="2148840"/>
            <a:ext cx="5943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cerveau reconnaissait déjà des formes visuelles complexes (visages, animaux) — il adapte ces circuits à la reconnaissance des graphèmes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06324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74320" y="3063240"/>
            <a:ext cx="82296" cy="80467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108960"/>
            <a:ext cx="2286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 clé : VWFA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34640" y="3108960"/>
            <a:ext cx="5943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Visual Word Form Area (aire de la forme visuelle des mots) dans le cortex occipito-temporal gauche se spécialise progressivement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274320" y="40233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74320" y="4023360"/>
            <a:ext cx="82296" cy="80467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4069080"/>
            <a:ext cx="2286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Plasticité cérébrale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834640" y="4069080"/>
            <a:ext cx="5943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recyclage nécessite un entraînement répété et structuré, justifiant l'apprentissage explicite et systématique du code alphabétique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zones cérébrales impliquées dans la lecture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21792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21792"/>
            <a:ext cx="82296" cy="7132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67512"/>
            <a:ext cx="3017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Cortex occipital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566160" y="667512"/>
            <a:ext cx="5212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des signaux visuels bruts : formes, contrastes, orientations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463040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463040"/>
            <a:ext cx="82296" cy="71323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508760"/>
            <a:ext cx="3017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VWFA (Occipito-temporal gauche)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566160" y="1508760"/>
            <a:ext cx="5212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Reconnaissance rapide de la forme visuelle des mots ("boîte aux lettres du cerveau")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" y="2304288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304288"/>
            <a:ext cx="82296" cy="71323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2350008"/>
            <a:ext cx="3017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Aire de Broca (frontal gauche)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566160" y="2350008"/>
            <a:ext cx="5212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et analyse phonologique, articulation mentale des mots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145536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145536"/>
            <a:ext cx="82296" cy="7132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3191256"/>
            <a:ext cx="3017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Aire de Wernicke (temporal gauche)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566160" y="3191256"/>
            <a:ext cx="5212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Compréhension du langage, accès au sens des mots lus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74320" y="3986784"/>
            <a:ext cx="8595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3986784"/>
            <a:ext cx="82296" cy="713232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4032504"/>
            <a:ext cx="3017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Cortex angulaire (pariétal)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566160" y="4032504"/>
            <a:ext cx="5212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Correspondance graphème-phonème, intégration intermodale (vue + ouïe)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deux voies de lecture (modèle de double-voie)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640080"/>
            <a:ext cx="402336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Voie phonologique (indirecte)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Décodage lettre à lettre → sons → mot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Utilisée par le lecteur débutant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et délibérée — nécessite l'application consciente du code graphème-phonème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Essentielle pour lire des mots nouveaux ou des pseudo-mots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 fortement de la conscience phonologique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Siège : Aire de Broca + cortex angulaire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846320" y="640080"/>
            <a:ext cx="402336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46320" y="640080"/>
            <a:ext cx="402336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Voie lexicale (directe)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83480" y="1280160"/>
            <a:ext cx="37490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Reconnaissance globale et instantanée du mot entier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Utilisée par le lecteur expert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Rapide et automatique — accès direct au sens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Fonctionne pour les mots familiers (orthographe mémorisée)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Développée grâce à une pratique intensive de la lecture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Siège : VWFA ("boîte aux lettres du cerveau")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processus ascendants (bottom-up)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8595360" cy="6858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65836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processus ascendants partent du stimulus visuel (le texte) vers la compréhension, du bas vers le haut de la hiérarchie cognitive.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01752" y="1444752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1752" y="14447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8680" y="141732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 visuelle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246120" y="141732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L'œil capte les graphèmes — les traits distinctifs des lettres (courbes, jambages, verticalité)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74320" y="2084832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01752" y="2157984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1752" y="2157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68680" y="2130552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des lettres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46120" y="2130552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cortex visuel décompose chaque lettre en traits élémentaires, puis les identifie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2798064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01752" y="2871216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01752" y="28712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68680" y="2843784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Assemblage graphémique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246120" y="2843784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lettres sont groupées en unités graphémiques significatives (ex. : ch, ou, an)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74320" y="3511296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01752" y="3584448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1752" y="35844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68680" y="3557016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 graphème-phonème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246120" y="3557016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des règles de correspondance écrit-oral : décodage phonologique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274320" y="4224528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01752" y="4297680"/>
            <a:ext cx="457200" cy="4572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01752" y="4297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68680" y="42702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 lexical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246120" y="4270248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Reconnaissance du mot et accès à son sens en mémoire sémantique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neurosciences au service de l'apprentissage de la lecture</dc:title>
  <dc:subject>PptxGenJS Presentation</dc:subject>
  <dc:creator>Expert en Neurosciences Cognitives &amp; Inspecteur de l'Enseignement Primaire</dc:creator>
  <cp:lastModifiedBy>Expert en Neurosciences Cognitives &amp; Inspecteur de l'Enseignement Primaire</cp:lastModifiedBy>
  <cp:revision>1</cp:revision>
  <dcterms:created xsi:type="dcterms:W3CDTF">2026-03-19T12:25:27Z</dcterms:created>
  <dcterms:modified xsi:type="dcterms:W3CDTF">2026-03-19T12:25:27Z</dcterms:modified>
</cp:coreProperties>
</file>